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7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627A0F63-B9E3-43B9-BA1D-27ED990B560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1251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0F63-B9E3-43B9-BA1D-27ED990B560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85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627A0F63-B9E3-43B9-BA1D-27ED990B560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4076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0F63-B9E3-43B9-BA1D-27ED990B560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52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27A0F63-B9E3-43B9-BA1D-27ED990B560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0094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0F63-B9E3-43B9-BA1D-27ED990B560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95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0F63-B9E3-43B9-BA1D-27ED990B560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313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0F63-B9E3-43B9-BA1D-27ED990B560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91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0F63-B9E3-43B9-BA1D-27ED990B560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89291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627A0F63-B9E3-43B9-BA1D-27ED990B560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725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627A0F63-B9E3-43B9-BA1D-27ED990B560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859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627A0F63-B9E3-43B9-BA1D-27ED990B5609}" type="datetimeFigureOut">
              <a:rPr lang="en-US" smtClean="0"/>
              <a:t>4/20/2016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1940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458" y="170312"/>
            <a:ext cx="10994266" cy="1560716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1. Write two charts with your REGULAR </a:t>
            </a:r>
            <a:r>
              <a:rPr lang="en-US" sz="2800" b="1" dirty="0" err="1" smtClean="0"/>
              <a:t>preterite</a:t>
            </a:r>
            <a:r>
              <a:rPr lang="en-US" sz="2800" b="1" dirty="0" smtClean="0"/>
              <a:t> endings (-</a:t>
            </a:r>
            <a:r>
              <a:rPr lang="en-US" sz="2800" b="1" dirty="0" err="1" smtClean="0"/>
              <a:t>ar</a:t>
            </a:r>
            <a:r>
              <a:rPr lang="en-US" sz="2800" b="1" dirty="0" smtClean="0"/>
              <a:t> and –</a:t>
            </a:r>
            <a:r>
              <a:rPr lang="en-US" sz="2800" b="1" dirty="0" err="1" smtClean="0"/>
              <a:t>er</a:t>
            </a:r>
            <a:r>
              <a:rPr lang="en-US" sz="2800" b="1" dirty="0" smtClean="0"/>
              <a:t>/</a:t>
            </a:r>
            <a:r>
              <a:rPr lang="en-US" sz="2800" b="1" dirty="0" err="1" smtClean="0"/>
              <a:t>ir</a:t>
            </a:r>
            <a:r>
              <a:rPr lang="en-US" sz="2800" b="1" dirty="0" smtClean="0"/>
              <a:t>) (or find them in your notebook!)</a:t>
            </a:r>
            <a:br>
              <a:rPr lang="en-US" sz="2800" b="1" dirty="0" smtClean="0"/>
            </a:br>
            <a:r>
              <a:rPr lang="en-US" sz="2800" b="1" dirty="0" smtClean="0"/>
              <a:t>2. Escribe </a:t>
            </a:r>
            <a:r>
              <a:rPr lang="en-US" sz="2800" b="1" dirty="0" err="1" smtClean="0"/>
              <a:t>una</a:t>
            </a:r>
            <a:r>
              <a:rPr lang="en-US" sz="2800" b="1" dirty="0" smtClean="0"/>
              <a:t> palabra para </a:t>
            </a:r>
            <a:r>
              <a:rPr lang="en-US" sz="2800" b="1" dirty="0" err="1" smtClean="0"/>
              <a:t>completar</a:t>
            </a:r>
            <a:r>
              <a:rPr lang="en-US" sz="2800" b="1" dirty="0" smtClean="0"/>
              <a:t> la </a:t>
            </a:r>
            <a:r>
              <a:rPr lang="en-US" sz="2800" b="1" dirty="0" err="1" smtClean="0"/>
              <a:t>frase</a:t>
            </a:r>
            <a:r>
              <a:rPr lang="en-US" sz="2800" b="1" dirty="0" smtClean="0"/>
              <a:t>: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69" y="2180754"/>
            <a:ext cx="11764831" cy="4510502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s-ES" dirty="0" smtClean="0"/>
              <a:t>¿_________ invitaste a la fiesta? Yo invité a todos nuestros amigos.  </a:t>
            </a:r>
          </a:p>
          <a:p>
            <a:pPr marL="457200" indent="-457200">
              <a:buAutoNum type="arabicPeriod"/>
            </a:pPr>
            <a:r>
              <a:rPr lang="es-ES" dirty="0"/>
              <a:t>¿_________</a:t>
            </a:r>
            <a:r>
              <a:rPr lang="es-ES" dirty="0" smtClean="0"/>
              <a:t> comida compraste? Yo compré unas hamburguesas, ensalada, y refrescos.  </a:t>
            </a:r>
          </a:p>
          <a:p>
            <a:pPr marL="457200" indent="-457200">
              <a:buAutoNum type="arabicPeriod"/>
            </a:pPr>
            <a:r>
              <a:rPr lang="es-ES" dirty="0"/>
              <a:t>¿_________ </a:t>
            </a:r>
            <a:r>
              <a:rPr lang="es-ES" dirty="0" smtClean="0"/>
              <a:t>decidiste tener una fiesta? Voy a tener una fiesta para la celebración de la boda de mi hermano, porque muchos de sus amigos no fueron a su boda en Italia.</a:t>
            </a:r>
          </a:p>
          <a:p>
            <a:pPr marL="457200" indent="-457200">
              <a:buAutoNum type="arabicPeriod"/>
            </a:pPr>
            <a:r>
              <a:rPr lang="es-ES" dirty="0"/>
              <a:t>¿_________</a:t>
            </a:r>
            <a:r>
              <a:rPr lang="es-ES" dirty="0" smtClean="0"/>
              <a:t> (</a:t>
            </a:r>
            <a:r>
              <a:rPr lang="es-ES" i="1" dirty="0" smtClean="0"/>
              <a:t>he </a:t>
            </a:r>
            <a:r>
              <a:rPr lang="es-ES" i="1" dirty="0" err="1" smtClean="0"/>
              <a:t>got</a:t>
            </a:r>
            <a:r>
              <a:rPr lang="es-ES" i="1" dirty="0" smtClean="0"/>
              <a:t> </a:t>
            </a:r>
            <a:r>
              <a:rPr lang="es-ES" i="1" dirty="0" err="1" smtClean="0"/>
              <a:t>married</a:t>
            </a:r>
            <a:r>
              <a:rPr lang="es-ES" i="1" dirty="0" smtClean="0"/>
              <a:t>) </a:t>
            </a:r>
            <a:r>
              <a:rPr lang="es-ES" dirty="0" smtClean="0"/>
              <a:t>en Italia? ¡Qué romántico! </a:t>
            </a:r>
          </a:p>
          <a:p>
            <a:pPr marL="457200" indent="-457200">
              <a:buAutoNum type="arabicPeriod"/>
            </a:pPr>
            <a:r>
              <a:rPr lang="es-ES" dirty="0" smtClean="0"/>
              <a:t>Sí, mi familia y </a:t>
            </a:r>
            <a:r>
              <a:rPr lang="es-ES" dirty="0"/>
              <a:t>yo </a:t>
            </a:r>
            <a:r>
              <a:rPr lang="es-ES" dirty="0" smtClean="0"/>
              <a:t>_________ </a:t>
            </a:r>
            <a:r>
              <a:rPr lang="es-ES" i="1" dirty="0" smtClean="0"/>
              <a:t>(</a:t>
            </a:r>
            <a:r>
              <a:rPr lang="es-ES" i="1" dirty="0" err="1" smtClean="0"/>
              <a:t>went</a:t>
            </a:r>
            <a:r>
              <a:rPr lang="es-ES" i="1" dirty="0" smtClean="0"/>
              <a:t>) </a:t>
            </a:r>
            <a:r>
              <a:rPr lang="es-ES" dirty="0" smtClean="0"/>
              <a:t>a Italia por dos semanas para celebrar, después de que _________ (</a:t>
            </a:r>
            <a:r>
              <a:rPr lang="es-ES" i="1" dirty="0" smtClean="0"/>
              <a:t>I </a:t>
            </a:r>
            <a:r>
              <a:rPr lang="es-ES" i="1" dirty="0" err="1" smtClean="0"/>
              <a:t>graduated</a:t>
            </a:r>
            <a:r>
              <a:rPr lang="es-ES" i="1" dirty="0" smtClean="0"/>
              <a:t>).  </a:t>
            </a:r>
            <a:r>
              <a:rPr lang="es-ES" dirty="0" smtClean="0"/>
              <a:t>  </a:t>
            </a:r>
          </a:p>
          <a:p>
            <a:pPr marL="457200" indent="-457200">
              <a:buAutoNum type="arabicPeriod"/>
            </a:pPr>
            <a:r>
              <a:rPr lang="es-ES" dirty="0" smtClean="0"/>
              <a:t>¿_________ (</a:t>
            </a:r>
            <a:r>
              <a:rPr lang="es-ES" i="1" dirty="0" err="1" smtClean="0"/>
              <a:t>did</a:t>
            </a:r>
            <a:r>
              <a:rPr lang="es-ES" i="1" dirty="0" smtClean="0"/>
              <a:t> </a:t>
            </a:r>
            <a:r>
              <a:rPr lang="es-ES" i="1" dirty="0" err="1" smtClean="0"/>
              <a:t>you</a:t>
            </a:r>
            <a:r>
              <a:rPr lang="es-ES" i="1" dirty="0" smtClean="0"/>
              <a:t> </a:t>
            </a:r>
            <a:r>
              <a:rPr lang="es-ES" i="1" dirty="0" err="1" smtClean="0"/>
              <a:t>all</a:t>
            </a:r>
            <a:r>
              <a:rPr lang="es-ES" i="1" dirty="0" smtClean="0"/>
              <a:t> </a:t>
            </a:r>
            <a:r>
              <a:rPr lang="es-ES" i="1" dirty="0" err="1" smtClean="0"/>
              <a:t>eat</a:t>
            </a:r>
            <a:r>
              <a:rPr lang="es-ES" dirty="0" smtClean="0"/>
              <a:t>) mucha comida deliciosa durante el viaje? </a:t>
            </a:r>
          </a:p>
          <a:p>
            <a:pPr marL="457200" indent="-457200">
              <a:buAutoNum type="arabicPeriod"/>
            </a:pPr>
            <a:r>
              <a:rPr lang="es-ES" dirty="0"/>
              <a:t>Sí, </a:t>
            </a:r>
            <a:r>
              <a:rPr lang="es-ES" dirty="0" smtClean="0"/>
              <a:t>y yo _________ (</a:t>
            </a:r>
            <a:r>
              <a:rPr lang="es-ES" i="1" dirty="0" err="1" smtClean="0"/>
              <a:t>spoke</a:t>
            </a:r>
            <a:r>
              <a:rPr lang="es-ES" dirty="0" smtClean="0"/>
              <a:t>) italiano con los camareros.  También </a:t>
            </a:r>
            <a:r>
              <a:rPr lang="es-ES" dirty="0"/>
              <a:t> _________ </a:t>
            </a:r>
            <a:r>
              <a:rPr lang="es-ES" dirty="0" smtClean="0"/>
              <a:t>(</a:t>
            </a:r>
            <a:r>
              <a:rPr lang="es-ES" i="1" dirty="0" smtClean="0"/>
              <a:t>I </a:t>
            </a:r>
            <a:r>
              <a:rPr lang="es-ES" i="1" dirty="0" err="1" smtClean="0"/>
              <a:t>swam</a:t>
            </a:r>
            <a:r>
              <a:rPr lang="es-ES" dirty="0" smtClean="0"/>
              <a:t>) en el mar, y mi hermano _________ (</a:t>
            </a:r>
            <a:r>
              <a:rPr lang="es-ES" i="1" dirty="0" err="1" smtClean="0"/>
              <a:t>fished</a:t>
            </a:r>
            <a:r>
              <a:rPr lang="es-ES" i="1" dirty="0" smtClean="0"/>
              <a:t>).  </a:t>
            </a:r>
            <a:r>
              <a:rPr lang="es-ES" dirty="0" smtClean="0"/>
              <a:t>Mis padres _________ (</a:t>
            </a:r>
            <a:r>
              <a:rPr lang="es-ES" i="1" dirty="0" err="1" smtClean="0"/>
              <a:t>took</a:t>
            </a:r>
            <a:r>
              <a:rPr lang="es-ES" dirty="0" smtClean="0"/>
              <a:t>) muchas fotos.  </a:t>
            </a:r>
          </a:p>
          <a:p>
            <a:pPr marL="457200" indent="-457200">
              <a:buAutoNum type="arabicPeriod"/>
            </a:pPr>
            <a:r>
              <a:rPr lang="es-ES" dirty="0" smtClean="0"/>
              <a:t>¿_________ (</a:t>
            </a:r>
            <a:r>
              <a:rPr lang="es-ES" i="1" dirty="0" err="1" smtClean="0"/>
              <a:t>did</a:t>
            </a:r>
            <a:r>
              <a:rPr lang="es-ES" i="1" dirty="0" smtClean="0"/>
              <a:t> </a:t>
            </a:r>
            <a:r>
              <a:rPr lang="es-ES" i="1" dirty="0" err="1" smtClean="0"/>
              <a:t>you</a:t>
            </a:r>
            <a:r>
              <a:rPr lang="es-ES" i="1" dirty="0" smtClean="0"/>
              <a:t> </a:t>
            </a:r>
            <a:r>
              <a:rPr lang="es-ES" i="1" dirty="0" err="1" smtClean="0"/>
              <a:t>all</a:t>
            </a:r>
            <a:r>
              <a:rPr lang="es-ES" i="1" dirty="0" smtClean="0"/>
              <a:t> </a:t>
            </a:r>
            <a:r>
              <a:rPr lang="es-ES" i="1" dirty="0" err="1" smtClean="0"/>
              <a:t>have</a:t>
            </a:r>
            <a:r>
              <a:rPr lang="es-ES" i="1" dirty="0" smtClean="0"/>
              <a:t> </a:t>
            </a:r>
            <a:r>
              <a:rPr lang="es-ES" i="1" dirty="0" err="1" smtClean="0"/>
              <a:t>fun</a:t>
            </a:r>
            <a:r>
              <a:rPr lang="es-ES" i="1" dirty="0" smtClean="0"/>
              <a:t>)</a:t>
            </a:r>
            <a:r>
              <a:rPr lang="es-ES" dirty="0" smtClean="0"/>
              <a:t>?  Sí, _________ (</a:t>
            </a:r>
            <a:r>
              <a:rPr lang="es-ES" i="1" dirty="0" err="1" smtClean="0"/>
              <a:t>we</a:t>
            </a:r>
            <a:r>
              <a:rPr lang="es-ES" i="1" dirty="0" smtClean="0"/>
              <a:t> </a:t>
            </a:r>
            <a:r>
              <a:rPr lang="es-ES" i="1" dirty="0" err="1" smtClean="0"/>
              <a:t>had</a:t>
            </a:r>
            <a:r>
              <a:rPr lang="es-ES" i="1" dirty="0" smtClean="0"/>
              <a:t> a </a:t>
            </a:r>
            <a:r>
              <a:rPr lang="es-ES" i="1" dirty="0" err="1" smtClean="0"/>
              <a:t>lot</a:t>
            </a:r>
            <a:r>
              <a:rPr lang="es-ES" i="1" dirty="0" smtClean="0"/>
              <a:t> of </a:t>
            </a:r>
            <a:r>
              <a:rPr lang="es-ES" i="1" dirty="0" err="1" smtClean="0"/>
              <a:t>fun</a:t>
            </a:r>
            <a:r>
              <a:rPr lang="es-ES" dirty="0" smtClean="0"/>
              <a:t>).  </a:t>
            </a:r>
          </a:p>
          <a:p>
            <a:pPr marL="457200" indent="-457200">
              <a:buAutoNum type="arabicPeriod"/>
            </a:pPr>
            <a:endParaRPr lang="es-ES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068683" y="2438400"/>
            <a:ext cx="245588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200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orbel" panose="020B0503020204020204" pitchFamily="34" charset="0"/>
              <a:buNone/>
            </a:pPr>
            <a:endParaRPr lang="es-ES" b="1" dirty="0" smtClean="0"/>
          </a:p>
        </p:txBody>
      </p:sp>
      <p:sp>
        <p:nvSpPr>
          <p:cNvPr id="279" name="SMARTInkShape-122"/>
          <p:cNvSpPr/>
          <p:nvPr/>
        </p:nvSpPr>
        <p:spPr>
          <a:xfrm>
            <a:off x="1113234" y="6643688"/>
            <a:ext cx="18846" cy="8984"/>
          </a:xfrm>
          <a:custGeom>
            <a:avLst/>
            <a:gdLst/>
            <a:ahLst/>
            <a:cxnLst/>
            <a:rect l="0" t="0" r="0" b="0"/>
            <a:pathLst>
              <a:path w="18846" h="8984">
                <a:moveTo>
                  <a:pt x="0" y="0"/>
                </a:moveTo>
                <a:lnTo>
                  <a:pt x="7689" y="7688"/>
                </a:lnTo>
                <a:lnTo>
                  <a:pt x="13303" y="8561"/>
                </a:lnTo>
                <a:lnTo>
                  <a:pt x="18845" y="8983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18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458" y="170312"/>
            <a:ext cx="10994266" cy="1560716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Escribe 5 </a:t>
            </a:r>
            <a:r>
              <a:rPr lang="en-US" sz="4000" dirty="0" err="1" smtClean="0"/>
              <a:t>frases</a:t>
            </a:r>
            <a:r>
              <a:rPr lang="en-US" sz="4000" dirty="0" smtClean="0"/>
              <a:t> </a:t>
            </a:r>
            <a:r>
              <a:rPr lang="en-US" sz="4000" dirty="0" err="1" smtClean="0"/>
              <a:t>en</a:t>
            </a:r>
            <a:r>
              <a:rPr lang="en-US" sz="4000" dirty="0" smtClean="0"/>
              <a:t> el </a:t>
            </a:r>
            <a:r>
              <a:rPr lang="en-US" sz="4000" dirty="0" err="1" smtClean="0"/>
              <a:t>pretérito</a:t>
            </a:r>
            <a:r>
              <a:rPr lang="en-US" sz="4000" dirty="0" smtClean="0"/>
              <a:t> con </a:t>
            </a:r>
            <a:r>
              <a:rPr lang="en-US" sz="4000" dirty="0" err="1" smtClean="0"/>
              <a:t>los</a:t>
            </a:r>
            <a:r>
              <a:rPr lang="en-US" sz="4000" dirty="0" smtClean="0"/>
              <a:t> </a:t>
            </a:r>
            <a:r>
              <a:rPr lang="en-US" sz="4000" dirty="0" err="1" smtClean="0"/>
              <a:t>verbos</a:t>
            </a:r>
            <a:r>
              <a:rPr lang="en-US" sz="4000" dirty="0" smtClean="0"/>
              <a:t>: </a:t>
            </a:r>
            <a:r>
              <a:rPr lang="en-US" sz="4000" b="1" dirty="0" err="1" smtClean="0"/>
              <a:t>relajarse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reírse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sonreír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casarse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divertirse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 	</a:t>
            </a:r>
            <a:r>
              <a:rPr lang="en-US" sz="3100" dirty="0" smtClean="0"/>
              <a:t>*con </a:t>
            </a:r>
            <a:r>
              <a:rPr lang="en-US" sz="3100" dirty="0" err="1" smtClean="0"/>
              <a:t>sujetos</a:t>
            </a:r>
            <a:r>
              <a:rPr lang="en-US" sz="3100" dirty="0" smtClean="0"/>
              <a:t> </a:t>
            </a:r>
            <a:r>
              <a:rPr lang="en-US" sz="3100" dirty="0" err="1" smtClean="0"/>
              <a:t>diferentes</a:t>
            </a:r>
            <a:r>
              <a:rPr lang="en-US" sz="3100" dirty="0" smtClean="0"/>
              <a:t> (</a:t>
            </a:r>
            <a:r>
              <a:rPr lang="en-US" sz="3100" dirty="0" err="1" smtClean="0"/>
              <a:t>yo</a:t>
            </a:r>
            <a:r>
              <a:rPr lang="en-US" sz="3100" dirty="0" smtClean="0"/>
              <a:t>, </a:t>
            </a:r>
            <a:r>
              <a:rPr lang="en-US" sz="3100" dirty="0" err="1" smtClean="0"/>
              <a:t>ellos</a:t>
            </a:r>
            <a:r>
              <a:rPr lang="en-US" sz="3100" dirty="0" smtClean="0"/>
              <a:t>, </a:t>
            </a:r>
            <a:r>
              <a:rPr lang="en-US" sz="3100" dirty="0" err="1" smtClean="0"/>
              <a:t>nosotros</a:t>
            </a:r>
            <a:r>
              <a:rPr lang="en-US" sz="3100" dirty="0" smtClean="0"/>
              <a:t>, etc.)</a:t>
            </a:r>
            <a:endParaRPr lang="en-US" sz="3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442" y="2438400"/>
            <a:ext cx="2455881" cy="3651504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Para tu información:</a:t>
            </a:r>
          </a:p>
          <a:p>
            <a:pPr marL="0" indent="0">
              <a:buNone/>
            </a:pPr>
            <a:r>
              <a:rPr lang="es-ES" dirty="0" smtClean="0"/>
              <a:t>Reírse: Presente</a:t>
            </a:r>
          </a:p>
          <a:p>
            <a:pPr marL="0" indent="0">
              <a:buNone/>
            </a:pPr>
            <a:r>
              <a:rPr lang="es-ES" dirty="0" smtClean="0"/>
              <a:t>me </a:t>
            </a:r>
            <a:r>
              <a:rPr lang="es-ES" dirty="0"/>
              <a:t>río</a:t>
            </a:r>
          </a:p>
          <a:p>
            <a:pPr marL="0" indent="0">
              <a:buNone/>
            </a:pPr>
            <a:r>
              <a:rPr lang="es-ES" dirty="0" smtClean="0"/>
              <a:t>te </a:t>
            </a:r>
            <a:r>
              <a:rPr lang="es-ES" dirty="0"/>
              <a:t>ríes</a:t>
            </a:r>
          </a:p>
          <a:p>
            <a:pPr marL="0" indent="0">
              <a:buNone/>
            </a:pPr>
            <a:r>
              <a:rPr lang="es-ES" dirty="0" smtClean="0"/>
              <a:t>se </a:t>
            </a:r>
            <a:r>
              <a:rPr lang="es-ES" dirty="0"/>
              <a:t>ríe</a:t>
            </a:r>
          </a:p>
          <a:p>
            <a:pPr marL="0" indent="0">
              <a:buNone/>
            </a:pPr>
            <a:r>
              <a:rPr lang="es-ES" dirty="0" smtClean="0"/>
              <a:t>nos </a:t>
            </a:r>
            <a:r>
              <a:rPr lang="es-ES" dirty="0"/>
              <a:t>reímos</a:t>
            </a:r>
          </a:p>
          <a:p>
            <a:pPr marL="0" indent="0">
              <a:buNone/>
            </a:pPr>
            <a:r>
              <a:rPr lang="es-ES" dirty="0" smtClean="0"/>
              <a:t>os </a:t>
            </a:r>
            <a:r>
              <a:rPr lang="es-ES" dirty="0"/>
              <a:t>reís</a:t>
            </a:r>
          </a:p>
          <a:p>
            <a:pPr marL="0" indent="0">
              <a:buNone/>
            </a:pPr>
            <a:r>
              <a:rPr lang="es-ES" dirty="0" smtClean="0"/>
              <a:t>se </a:t>
            </a:r>
            <a:r>
              <a:rPr lang="es-ES" dirty="0"/>
              <a:t>ríen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688067" y="2438400"/>
            <a:ext cx="245588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200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orbel" panose="020B0503020204020204" pitchFamily="34" charset="0"/>
              <a:buNone/>
            </a:pPr>
            <a:endParaRPr lang="es-ES" dirty="0" smtClean="0"/>
          </a:p>
          <a:p>
            <a:pPr marL="0" indent="0">
              <a:buFont typeface="Corbel" panose="020B0503020204020204" pitchFamily="34" charset="0"/>
              <a:buNone/>
            </a:pPr>
            <a:r>
              <a:rPr lang="es-ES" b="1" dirty="0" smtClean="0"/>
              <a:t>Reírse: Pretérito</a:t>
            </a:r>
          </a:p>
          <a:p>
            <a:pPr marL="0" indent="0">
              <a:buNone/>
            </a:pPr>
            <a:r>
              <a:rPr lang="es-ES" b="1" dirty="0"/>
              <a:t>me reí</a:t>
            </a:r>
          </a:p>
          <a:p>
            <a:pPr marL="0" indent="0">
              <a:buNone/>
            </a:pPr>
            <a:r>
              <a:rPr lang="es-ES" b="1" dirty="0"/>
              <a:t>te reíste</a:t>
            </a:r>
          </a:p>
          <a:p>
            <a:pPr marL="0" indent="0">
              <a:buNone/>
            </a:pPr>
            <a:r>
              <a:rPr lang="es-ES" b="1" dirty="0"/>
              <a:t>se </a:t>
            </a:r>
            <a:r>
              <a:rPr lang="es-ES" b="1" dirty="0" err="1" smtClean="0"/>
              <a:t>rió</a:t>
            </a:r>
            <a:endParaRPr lang="es-ES" b="1" dirty="0" smtClean="0"/>
          </a:p>
          <a:p>
            <a:pPr marL="0" indent="0">
              <a:buNone/>
            </a:pPr>
            <a:r>
              <a:rPr lang="es-ES" b="1" dirty="0" smtClean="0"/>
              <a:t>nos </a:t>
            </a:r>
            <a:r>
              <a:rPr lang="es-ES" b="1" dirty="0"/>
              <a:t>reímos</a:t>
            </a:r>
          </a:p>
          <a:p>
            <a:pPr marL="0" indent="0">
              <a:buNone/>
            </a:pPr>
            <a:r>
              <a:rPr lang="es-ES" b="1" dirty="0"/>
              <a:t>os reísteis</a:t>
            </a:r>
          </a:p>
          <a:p>
            <a:pPr marL="0" indent="0">
              <a:buNone/>
            </a:pPr>
            <a:r>
              <a:rPr lang="es-ES" b="1" dirty="0"/>
              <a:t>se rieron</a:t>
            </a:r>
            <a:endParaRPr lang="es-ES" b="1" dirty="0" smtClean="0"/>
          </a:p>
          <a:p>
            <a:pPr marL="0" indent="0">
              <a:buFont typeface="Corbel" panose="020B0503020204020204" pitchFamily="34" charset="0"/>
              <a:buNone/>
            </a:pPr>
            <a:endParaRPr lang="es-ES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23692" y="2438400"/>
            <a:ext cx="245588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200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orbel" panose="020B0503020204020204" pitchFamily="34" charset="0"/>
              <a:buNone/>
            </a:pPr>
            <a:r>
              <a:rPr lang="es-ES" dirty="0" smtClean="0"/>
              <a:t>Para tu información:</a:t>
            </a:r>
          </a:p>
          <a:p>
            <a:pPr marL="0" indent="0">
              <a:buFont typeface="Corbel" panose="020B0503020204020204" pitchFamily="34" charset="0"/>
              <a:buNone/>
            </a:pPr>
            <a:r>
              <a:rPr lang="es-ES" dirty="0" smtClean="0"/>
              <a:t>Divertirse: Presente</a:t>
            </a:r>
          </a:p>
          <a:p>
            <a:pPr marL="0" indent="0">
              <a:buNone/>
            </a:pPr>
            <a:r>
              <a:rPr lang="es-ES" dirty="0" smtClean="0"/>
              <a:t>me </a:t>
            </a:r>
            <a:r>
              <a:rPr lang="es-ES" dirty="0"/>
              <a:t>divierto</a:t>
            </a:r>
          </a:p>
          <a:p>
            <a:pPr marL="0" indent="0">
              <a:buNone/>
            </a:pPr>
            <a:r>
              <a:rPr lang="es-ES" dirty="0" smtClean="0"/>
              <a:t>te </a:t>
            </a:r>
            <a:r>
              <a:rPr lang="es-ES" dirty="0"/>
              <a:t>diviertes</a:t>
            </a:r>
          </a:p>
          <a:p>
            <a:pPr marL="0" indent="0">
              <a:buNone/>
            </a:pPr>
            <a:r>
              <a:rPr lang="es-ES" dirty="0" smtClean="0"/>
              <a:t>se </a:t>
            </a:r>
            <a:r>
              <a:rPr lang="es-ES" dirty="0"/>
              <a:t>divierte</a:t>
            </a:r>
          </a:p>
          <a:p>
            <a:pPr marL="0" indent="0">
              <a:buNone/>
            </a:pPr>
            <a:r>
              <a:rPr lang="es-ES" dirty="0" smtClean="0"/>
              <a:t>nos </a:t>
            </a:r>
            <a:r>
              <a:rPr lang="es-ES" dirty="0"/>
              <a:t>divertimos</a:t>
            </a:r>
          </a:p>
          <a:p>
            <a:pPr marL="0" indent="0">
              <a:buNone/>
            </a:pPr>
            <a:r>
              <a:rPr lang="es-ES" dirty="0" smtClean="0"/>
              <a:t>os </a:t>
            </a:r>
            <a:r>
              <a:rPr lang="es-ES" dirty="0"/>
              <a:t>divertís</a:t>
            </a:r>
          </a:p>
          <a:p>
            <a:pPr marL="0" indent="0">
              <a:buNone/>
            </a:pPr>
            <a:r>
              <a:rPr lang="es-ES" dirty="0" smtClean="0"/>
              <a:t>se </a:t>
            </a:r>
            <a:r>
              <a:rPr lang="es-ES" dirty="0"/>
              <a:t>divierten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068683" y="2438400"/>
            <a:ext cx="245588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200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orbel" panose="020B0503020204020204" pitchFamily="34" charset="0"/>
              <a:buNone/>
            </a:pPr>
            <a:endParaRPr lang="es-ES" dirty="0" smtClean="0"/>
          </a:p>
          <a:p>
            <a:pPr marL="0" indent="0">
              <a:buFont typeface="Corbel" panose="020B0503020204020204" pitchFamily="34" charset="0"/>
              <a:buNone/>
            </a:pPr>
            <a:r>
              <a:rPr lang="es-ES" b="1" dirty="0" smtClean="0"/>
              <a:t>Divertirse: Pretérito</a:t>
            </a:r>
          </a:p>
          <a:p>
            <a:pPr marL="0" indent="0">
              <a:buNone/>
            </a:pPr>
            <a:r>
              <a:rPr lang="es-ES" b="1" dirty="0"/>
              <a:t>me divertí</a:t>
            </a:r>
          </a:p>
          <a:p>
            <a:pPr marL="0" indent="0">
              <a:buNone/>
            </a:pPr>
            <a:r>
              <a:rPr lang="es-ES" b="1" dirty="0"/>
              <a:t>te divertiste</a:t>
            </a:r>
          </a:p>
          <a:p>
            <a:pPr marL="0" indent="0">
              <a:buNone/>
            </a:pPr>
            <a:r>
              <a:rPr lang="es-ES" b="1" dirty="0"/>
              <a:t>se divirtió</a:t>
            </a:r>
          </a:p>
          <a:p>
            <a:pPr marL="0" indent="0">
              <a:buNone/>
            </a:pPr>
            <a:r>
              <a:rPr lang="es-ES" b="1" dirty="0"/>
              <a:t>nos divertimos</a:t>
            </a:r>
          </a:p>
          <a:p>
            <a:pPr marL="0" indent="0">
              <a:buNone/>
            </a:pPr>
            <a:r>
              <a:rPr lang="es-ES" b="1" dirty="0"/>
              <a:t>os divertisteis</a:t>
            </a:r>
          </a:p>
          <a:p>
            <a:pPr marL="0" indent="0">
              <a:buNone/>
            </a:pPr>
            <a:r>
              <a:rPr lang="es-ES" b="1" dirty="0"/>
              <a:t>se divirtieron</a:t>
            </a:r>
            <a:endParaRPr lang="es-ES" b="1" dirty="0" smtClean="0"/>
          </a:p>
        </p:txBody>
      </p:sp>
    </p:spTree>
    <p:extLst>
      <p:ext uri="{BB962C8B-B14F-4D97-AF65-F5344CB8AC3E}">
        <p14:creationId xmlns:p14="http://schemas.microsoft.com/office/powerpoint/2010/main" val="362365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458" y="170312"/>
            <a:ext cx="10994266" cy="1560716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1. </a:t>
            </a:r>
            <a:r>
              <a:rPr lang="en-US" sz="2800" b="1" dirty="0" err="1" smtClean="0"/>
              <a:t>Encuentra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Prueba</a:t>
            </a:r>
            <a:r>
              <a:rPr lang="en-US" sz="2800" b="1" dirty="0" smtClean="0"/>
              <a:t> de Irreg. Pret./</a:t>
            </a:r>
            <a:r>
              <a:rPr lang="en-US" sz="2800" b="1" dirty="0" err="1" smtClean="0"/>
              <a:t>Interrogativas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en</a:t>
            </a:r>
            <a:r>
              <a:rPr lang="en-US" sz="2800" b="1" dirty="0" smtClean="0"/>
              <a:t> mi </a:t>
            </a:r>
            <a:r>
              <a:rPr lang="en-US" sz="2800" b="1" dirty="0" err="1" smtClean="0"/>
              <a:t>escritorio</a:t>
            </a:r>
            <a:r>
              <a:rPr lang="en-US" sz="2800" b="1" dirty="0"/>
              <a:t>.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2. Escribe la </a:t>
            </a:r>
            <a:r>
              <a:rPr lang="en-US" sz="2800" b="1" dirty="0" err="1" smtClean="0"/>
              <a:t>interrogativa</a:t>
            </a:r>
            <a:r>
              <a:rPr lang="en-US" sz="2800" b="1" dirty="0" smtClean="0"/>
              <a:t> que </a:t>
            </a:r>
            <a:r>
              <a:rPr lang="en-US" sz="2800" b="1" dirty="0" err="1" smtClean="0"/>
              <a:t>completa</a:t>
            </a:r>
            <a:r>
              <a:rPr lang="en-US" sz="2800" b="1" dirty="0" smtClean="0"/>
              <a:t> la </a:t>
            </a:r>
            <a:r>
              <a:rPr lang="en-US" sz="2800" b="1" dirty="0" err="1" smtClean="0"/>
              <a:t>frase</a:t>
            </a:r>
            <a:r>
              <a:rPr lang="en-US" sz="2800" b="1" dirty="0" smtClean="0"/>
              <a:t>: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69" y="2180754"/>
            <a:ext cx="10461843" cy="4510502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s-ES" dirty="0" smtClean="0"/>
              <a:t>¿_________ es la fiesta? Es a las 8 de la tarde el viernes.</a:t>
            </a:r>
          </a:p>
          <a:p>
            <a:pPr marL="457200" indent="-457200">
              <a:buAutoNum type="arabicPeriod"/>
            </a:pPr>
            <a:r>
              <a:rPr lang="es-ES" dirty="0"/>
              <a:t>¿_________</a:t>
            </a:r>
            <a:r>
              <a:rPr lang="es-ES" dirty="0" smtClean="0"/>
              <a:t> vamos a hacer en la fiesta? Vamos a bailar, comer pastel, y estar con amigos.</a:t>
            </a:r>
          </a:p>
          <a:p>
            <a:pPr marL="457200" indent="-457200">
              <a:buAutoNum type="arabicPeriod"/>
            </a:pPr>
            <a:r>
              <a:rPr lang="es-ES" dirty="0"/>
              <a:t>¿_________ van </a:t>
            </a:r>
            <a:r>
              <a:rPr lang="es-ES" dirty="0" smtClean="0"/>
              <a:t>a la fiesta? Mis amigos y mi familia van a venir.</a:t>
            </a:r>
          </a:p>
          <a:p>
            <a:pPr marL="457200" indent="-457200">
              <a:buAutoNum type="arabicPeriod"/>
            </a:pPr>
            <a:r>
              <a:rPr lang="es-ES" dirty="0"/>
              <a:t>¿_________</a:t>
            </a:r>
            <a:r>
              <a:rPr lang="es-ES" dirty="0" smtClean="0"/>
              <a:t> hay una fiesta? Es una cena especial para celebrar el aniversario de mis padres.</a:t>
            </a:r>
          </a:p>
          <a:p>
            <a:pPr marL="457200" indent="-457200">
              <a:buAutoNum type="arabicPeriod"/>
            </a:pPr>
            <a:r>
              <a:rPr lang="es-ES" dirty="0"/>
              <a:t>¿_________</a:t>
            </a:r>
            <a:r>
              <a:rPr lang="es-ES" dirty="0" smtClean="0"/>
              <a:t> son los invitados? Todos son muy amables e interesantes.</a:t>
            </a:r>
          </a:p>
          <a:p>
            <a:pPr marL="457200" indent="-457200">
              <a:buAutoNum type="arabicPeriod"/>
            </a:pPr>
            <a:r>
              <a:rPr lang="es-ES" dirty="0"/>
              <a:t>¿_________</a:t>
            </a:r>
            <a:r>
              <a:rPr lang="es-ES" dirty="0" smtClean="0"/>
              <a:t> personas van? Pienso que cincuenta personas vienen.</a:t>
            </a:r>
          </a:p>
          <a:p>
            <a:pPr marL="457200" indent="-457200">
              <a:buAutoNum type="arabicPeriod"/>
            </a:pPr>
            <a:r>
              <a:rPr lang="es-ES" dirty="0" smtClean="0"/>
              <a:t>¿_________ está el restaurante? Está en las avenidas </a:t>
            </a:r>
            <a:r>
              <a:rPr lang="es-ES" dirty="0" err="1" smtClean="0"/>
              <a:t>College</a:t>
            </a:r>
            <a:r>
              <a:rPr lang="es-ES" dirty="0" smtClean="0"/>
              <a:t> y Mountain.</a:t>
            </a:r>
          </a:p>
          <a:p>
            <a:pPr marL="457200" indent="-457200">
              <a:buAutoNum type="arabicPeriod"/>
            </a:pPr>
            <a:r>
              <a:rPr lang="es-ES" dirty="0" smtClean="0"/>
              <a:t>¿_________ es la fecha de la fiesta? Es el tres de mayo.</a:t>
            </a:r>
          </a:p>
          <a:p>
            <a:pPr marL="457200" indent="-457200">
              <a:buAutoNum type="arabicPeriod"/>
            </a:pPr>
            <a:r>
              <a:rPr lang="es-ES" dirty="0" smtClean="0"/>
              <a:t>¿_________ </a:t>
            </a:r>
            <a:r>
              <a:rPr lang="es-ES" i="1" dirty="0" smtClean="0"/>
              <a:t>(</a:t>
            </a:r>
            <a:r>
              <a:rPr lang="es-ES" i="1" dirty="0" err="1" smtClean="0"/>
              <a:t>should</a:t>
            </a:r>
            <a:r>
              <a:rPr lang="es-ES" i="1" dirty="0" smtClean="0"/>
              <a:t> I)</a:t>
            </a:r>
            <a:r>
              <a:rPr lang="es-ES" dirty="0" smtClean="0"/>
              <a:t> traer algo? Puedes traer un regalo, si quieres.</a:t>
            </a:r>
          </a:p>
          <a:p>
            <a:pPr marL="457200" indent="-457200">
              <a:buAutoNum type="arabicPeriod"/>
            </a:pPr>
            <a:r>
              <a:rPr lang="es-ES" dirty="0" smtClean="0"/>
              <a:t>¿_________ (</a:t>
            </a:r>
            <a:r>
              <a:rPr lang="es-ES" i="1" dirty="0" smtClean="0"/>
              <a:t>are </a:t>
            </a:r>
            <a:r>
              <a:rPr lang="es-ES" i="1" dirty="0" err="1" smtClean="0"/>
              <a:t>we</a:t>
            </a:r>
            <a:r>
              <a:rPr lang="es-ES" i="1" dirty="0" smtClean="0"/>
              <a:t> </a:t>
            </a:r>
            <a:r>
              <a:rPr lang="es-ES" i="1" dirty="0" err="1" smtClean="0"/>
              <a:t>going</a:t>
            </a:r>
            <a:r>
              <a:rPr lang="es-ES" i="1" dirty="0" smtClean="0"/>
              <a:t> to) </a:t>
            </a:r>
            <a:r>
              <a:rPr lang="es-ES" dirty="0" smtClean="0"/>
              <a:t>a divertirnos? ¡Claro que sí, vamos a reírnos mucho!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068683" y="2438400"/>
            <a:ext cx="245588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200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orbel" panose="020B0503020204020204" pitchFamily="34" charset="0"/>
              <a:buNone/>
            </a:pPr>
            <a:endParaRPr lang="es-ES" b="1" dirty="0" smtClean="0"/>
          </a:p>
        </p:txBody>
      </p:sp>
      <p:sp>
        <p:nvSpPr>
          <p:cNvPr id="4" name="SMARTInkShape-1"/>
          <p:cNvSpPr/>
          <p:nvPr/>
        </p:nvSpPr>
        <p:spPr>
          <a:xfrm>
            <a:off x="1113234" y="6643688"/>
            <a:ext cx="189504" cy="32131"/>
          </a:xfrm>
          <a:custGeom>
            <a:avLst/>
            <a:gdLst/>
            <a:ahLst/>
            <a:cxnLst/>
            <a:rect l="0" t="0" r="0" b="0"/>
            <a:pathLst>
              <a:path w="189504" h="32131">
                <a:moveTo>
                  <a:pt x="0" y="0"/>
                </a:moveTo>
                <a:lnTo>
                  <a:pt x="7689" y="7688"/>
                </a:lnTo>
                <a:lnTo>
                  <a:pt x="13303" y="8561"/>
                </a:lnTo>
                <a:lnTo>
                  <a:pt x="30225" y="9849"/>
                </a:lnTo>
                <a:lnTo>
                  <a:pt x="47294" y="16608"/>
                </a:lnTo>
                <a:lnTo>
                  <a:pt x="86835" y="17826"/>
                </a:lnTo>
                <a:lnTo>
                  <a:pt x="128023" y="25959"/>
                </a:lnTo>
                <a:lnTo>
                  <a:pt x="163714" y="27708"/>
                </a:lnTo>
                <a:lnTo>
                  <a:pt x="189503" y="32130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1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1118</TotalTime>
  <Words>450</Words>
  <Application>Microsoft Office PowerPoint</Application>
  <PresentationFormat>Widescreen</PresentationFormat>
  <Paragraphs>53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Century Schoolbook</vt:lpstr>
      <vt:lpstr>Corbel</vt:lpstr>
      <vt:lpstr>Feathered</vt:lpstr>
      <vt:lpstr>1. Write two charts with your REGULAR preterite endings (-ar and –er/ir) (or find them in your notebook!) 2. Escribe una palabra para completar la frase:</vt:lpstr>
      <vt:lpstr>Escribe 5 frases en el pretérito con los verbos: relajarse, reírse, sonreír, casarse, divertirse   *con sujetos diferentes (yo, ellos, nosotros, etc.)</vt:lpstr>
      <vt:lpstr>1. Encuentra tu Prueba de Irreg. Pret./Interrogativas en mi escritorio. 2. Escribe la interrogativa que completa la frase: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Hanson, Kaitlyn - KIN</dc:creator>
  <cp:lastModifiedBy>Hanson, Kaitlyn - KIN</cp:lastModifiedBy>
  <cp:revision>32</cp:revision>
  <dcterms:created xsi:type="dcterms:W3CDTF">2016-04-12T13:46:00Z</dcterms:created>
  <dcterms:modified xsi:type="dcterms:W3CDTF">2016-04-20T21:27:30Z</dcterms:modified>
</cp:coreProperties>
</file>